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0" r:id="rId4"/>
    <p:sldId id="264"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2" d="100"/>
          <a:sy n="112" d="100"/>
        </p:scale>
        <p:origin x="-47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89996-A770-44F7-BFA4-146BC0F3CE3A}" type="datetimeFigureOut">
              <a:rPr lang="ru-RU" smtClean="0"/>
              <a:t>28.03.2018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A43104-99CE-4FB6-8039-4001F6AD1AB0}" type="slidenum">
              <a:rPr lang="ru-RU" smtClean="0"/>
              <a:t>‹#›</a:t>
            </a:fld>
            <a:endParaRPr lang="ru-RU"/>
          </a:p>
        </p:txBody>
      </p:sp>
    </p:spTree>
    <p:extLst>
      <p:ext uri="{BB962C8B-B14F-4D97-AF65-F5344CB8AC3E}">
        <p14:creationId xmlns:p14="http://schemas.microsoft.com/office/powerpoint/2010/main" val="680694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28676"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1A6B3F4-3569-4E02-A756-DE7DEA547931}" type="slidenum">
              <a:rPr lang="ru-RU" altLang="ru-RU" smtClean="0"/>
              <a:pPr eaLnBrk="1" hangingPunct="1">
                <a:defRPr/>
              </a:pPr>
              <a:t>1</a:t>
            </a:fld>
            <a:endParaRPr lang="ru-RU"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2</a:t>
            </a:fld>
            <a:endParaRPr lang="ru-RU"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3</a:t>
            </a:fld>
            <a:endParaRPr lang="ru-RU"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4</a:t>
            </a:fld>
            <a:endParaRPr lang="ru-RU"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5</a:t>
            </a:fld>
            <a:endParaRPr lang="ru-RU"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6</a:t>
            </a:fld>
            <a:endParaRPr lang="ru-RU" alt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7</a:t>
            </a:fld>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205015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16015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90802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9910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248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A995784-24C8-402D-917F-E6F52569057D}" type="datetimeFigureOut">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87136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A995784-24C8-402D-917F-E6F52569057D}" type="datetimeFigureOut">
              <a:rPr lang="ru-RU" smtClean="0"/>
              <a:t>28.03.2018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289523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A995784-24C8-402D-917F-E6F52569057D}" type="datetimeFigureOut">
              <a:rPr lang="ru-RU" smtClean="0"/>
              <a:t>28.03.2018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59049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995784-24C8-402D-917F-E6F52569057D}" type="datetimeFigureOut">
              <a:rPr lang="ru-RU" smtClean="0"/>
              <a:t>28.03.2018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319275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995784-24C8-402D-917F-E6F52569057D}" type="datetimeFigureOut">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628954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995784-24C8-402D-917F-E6F52569057D}" type="datetimeFigureOut">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334076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95784-24C8-402D-917F-E6F52569057D}" type="datetimeFigureOut">
              <a:rPr lang="ru-RU" smtClean="0"/>
              <a:t>28.03.2018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E3107-5A7B-43BB-B591-2636D47AFEA3}" type="slidenum">
              <a:rPr lang="ru-RU" smtClean="0"/>
              <a:t>‹#›</a:t>
            </a:fld>
            <a:endParaRPr lang="ru-RU"/>
          </a:p>
        </p:txBody>
      </p:sp>
    </p:spTree>
    <p:extLst>
      <p:ext uri="{BB962C8B-B14F-4D97-AF65-F5344CB8AC3E}">
        <p14:creationId xmlns:p14="http://schemas.microsoft.com/office/powerpoint/2010/main" val="2809730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cabinet.ruobr.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6.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2"/>
          <p:cNvSpPr txBox="1">
            <a:spLocks/>
          </p:cNvSpPr>
          <p:nvPr/>
        </p:nvSpPr>
        <p:spPr>
          <a:xfrm>
            <a:off x="720725" y="188913"/>
            <a:ext cx="7883525" cy="479425"/>
          </a:xfrm>
          <a:prstGeom prst="rect">
            <a:avLst/>
          </a:prstGeom>
        </p:spPr>
        <p:txBody>
          <a:bodyPr>
            <a:normAutofit fontScale="92500" lnSpcReduction="20000"/>
          </a:bodyPr>
          <a:lstStyle/>
          <a:p>
            <a:pPr algn="ctr" fontAlgn="auto">
              <a:spcBef>
                <a:spcPct val="20000"/>
              </a:spcBef>
              <a:spcAft>
                <a:spcPts val="0"/>
              </a:spcAft>
              <a:buFont typeface="Arial" pitchFamily="34" charset="0"/>
              <a:buNone/>
              <a:defRPr/>
            </a:pPr>
            <a:r>
              <a:rPr lang="ru-RU" sz="3200" b="1" dirty="0">
                <a:solidFill>
                  <a:schemeClr val="bg1"/>
                </a:solidFill>
                <a:latin typeface="+mn-lt"/>
                <a:cs typeface="+mn-cs"/>
              </a:rPr>
              <a:t>ЭЛЕКТРОННЫЕ УСЛУГИ</a:t>
            </a:r>
            <a:r>
              <a:rPr lang="ru-RU" sz="2800" b="1" dirty="0">
                <a:solidFill>
                  <a:schemeClr val="bg1"/>
                </a:solidFill>
                <a:latin typeface="+mn-lt"/>
                <a:cs typeface="+mn-cs"/>
              </a:rPr>
              <a:t> </a:t>
            </a:r>
            <a:r>
              <a:rPr lang="ru-RU" sz="2600" dirty="0">
                <a:solidFill>
                  <a:schemeClr val="bg1"/>
                </a:solidFill>
                <a:latin typeface="+mn-lt"/>
                <a:cs typeface="+mn-cs"/>
              </a:rPr>
              <a:t>В СФЕРЕ ОБРАЗОВАНИЯ</a:t>
            </a:r>
          </a:p>
        </p:txBody>
      </p:sp>
      <p:sp>
        <p:nvSpPr>
          <p:cNvPr id="7" name="TextBox 6"/>
          <p:cNvSpPr txBox="1"/>
          <p:nvPr/>
        </p:nvSpPr>
        <p:spPr>
          <a:xfrm>
            <a:off x="378011" y="1484784"/>
            <a:ext cx="8568952" cy="2923877"/>
          </a:xfrm>
          <a:prstGeom prst="rect">
            <a:avLst/>
          </a:prstGeom>
          <a:noFill/>
          <a:scene3d>
            <a:camera prst="orthographicFront"/>
            <a:lightRig rig="soft" dir="t">
              <a:rot lat="0" lon="0" rev="10800000"/>
            </a:lightRig>
          </a:scene3d>
          <a:sp3d extrusionH="76200">
            <a:extrusionClr>
              <a:srgbClr val="333333"/>
            </a:extrusionClr>
          </a:sp3d>
        </p:spPr>
        <p:txBody>
          <a:bodyPr>
            <a:spAutoFit/>
            <a:sp3d>
              <a:bevelT w="27940" h="12700"/>
              <a:contourClr>
                <a:srgbClr val="DDDDDD"/>
              </a:contourClr>
            </a:sp3d>
          </a:bodyPr>
          <a:lstStyle/>
          <a:p>
            <a:pPr algn="ctr">
              <a:defRPr/>
            </a:pPr>
            <a:r>
              <a:rPr lang="ru-RU" sz="4800" b="1" spc="150" dirty="0">
                <a:ln w="11430"/>
                <a:solidFill>
                  <a:schemeClr val="tx2">
                    <a:lumMod val="75000"/>
                  </a:schemeClr>
                </a:solidFill>
                <a:effectLst>
                  <a:outerShdw blurRad="25400" algn="tl" rotWithShape="0">
                    <a:srgbClr val="000000">
                      <a:alpha val="43000"/>
                    </a:srgbClr>
                  </a:outerShdw>
                </a:effectLst>
                <a:cs typeface="+mn-cs"/>
              </a:rPr>
              <a:t>Организация </a:t>
            </a:r>
            <a:r>
              <a:rPr lang="ru-RU" sz="4800" b="1" spc="150" dirty="0" smtClean="0">
                <a:ln w="11430"/>
                <a:solidFill>
                  <a:schemeClr val="tx2">
                    <a:lumMod val="75000"/>
                  </a:schemeClr>
                </a:solidFill>
                <a:effectLst>
                  <a:outerShdw blurRad="25400" algn="tl" rotWithShape="0">
                    <a:srgbClr val="000000">
                      <a:alpha val="43000"/>
                    </a:srgbClr>
                  </a:outerShdw>
                </a:effectLst>
                <a:cs typeface="+mn-cs"/>
              </a:rPr>
              <a:t>питания</a:t>
            </a:r>
          </a:p>
          <a:p>
            <a:pPr algn="ctr">
              <a:defRPr/>
            </a:pPr>
            <a:r>
              <a:rPr lang="ru-RU" sz="4800" b="1" spc="150" dirty="0" smtClean="0">
                <a:ln w="11430"/>
                <a:solidFill>
                  <a:schemeClr val="tx2">
                    <a:lumMod val="75000"/>
                  </a:schemeClr>
                </a:solidFill>
                <a:effectLst>
                  <a:outerShdw blurRad="25400" algn="tl" rotWithShape="0">
                    <a:srgbClr val="000000">
                      <a:alpha val="43000"/>
                    </a:srgbClr>
                  </a:outerShdw>
                </a:effectLst>
                <a:cs typeface="+mn-cs"/>
              </a:rPr>
              <a:t>через портал </a:t>
            </a:r>
          </a:p>
          <a:p>
            <a:pPr algn="ctr">
              <a:defRPr/>
            </a:pPr>
            <a:r>
              <a:rPr lang="ru-RU" sz="4800" b="1" spc="150" dirty="0" smtClean="0">
                <a:ln w="11430"/>
                <a:solidFill>
                  <a:schemeClr val="tx2">
                    <a:lumMod val="75000"/>
                  </a:schemeClr>
                </a:solidFill>
                <a:effectLst>
                  <a:outerShdw blurRad="25400" algn="tl" rotWithShape="0">
                    <a:srgbClr val="000000">
                      <a:alpha val="43000"/>
                    </a:srgbClr>
                  </a:outerShdw>
                </a:effectLst>
                <a:cs typeface="+mn-cs"/>
              </a:rPr>
              <a:t>«Электронная школа 2.0»</a:t>
            </a:r>
          </a:p>
          <a:p>
            <a:pPr algn="ctr">
              <a:defRPr/>
            </a:pPr>
            <a:endParaRPr lang="ru-RU" sz="4000" b="1" spc="150" dirty="0">
              <a:ln w="11430"/>
              <a:solidFill>
                <a:schemeClr val="tx2">
                  <a:lumMod val="75000"/>
                </a:schemeClr>
              </a:solidFill>
              <a:effectLst>
                <a:outerShdw blurRad="25400" algn="tl" rotWithShape="0">
                  <a:srgbClr val="000000">
                    <a:alpha val="43000"/>
                  </a:srgbClr>
                </a:outerShdw>
              </a:effectLst>
              <a:cs typeface="+mn-cs"/>
            </a:endParaRPr>
          </a:p>
        </p:txBody>
      </p:sp>
      <p:pic>
        <p:nvPicPr>
          <p:cNvPr id="2052"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Рисунок 5" descr="Подложка для презентации.jpg"/>
          <p:cNvPicPr>
            <a:picLocks noChangeAspect="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265000"/>
                    </a14:imgEffect>
                  </a14:imgLayer>
                </a14:imgProps>
              </a:ext>
              <a:ext uri="{28A0092B-C50C-407E-A947-70E740481C1C}">
                <a14:useLocalDpi xmlns:a14="http://schemas.microsoft.com/office/drawing/2010/main" val="0"/>
              </a:ext>
            </a:extLst>
          </a:blip>
          <a:srcRect/>
          <a:stretch>
            <a:fillRect/>
          </a:stretch>
        </p:blipFill>
        <p:spPr bwMode="auto">
          <a:xfrm>
            <a:off x="0" y="5545138"/>
            <a:ext cx="91440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Прямая соединительная линия 9"/>
          <p:cNvCxnSpPr/>
          <p:nvPr/>
        </p:nvCxnSpPr>
        <p:spPr>
          <a:xfrm flipV="1">
            <a:off x="0" y="1341438"/>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5543550"/>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74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26988"/>
            <a:ext cx="91440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25"/>
          <p:cNvSpPr txBox="1">
            <a:spLocks noChangeArrowheads="1"/>
          </p:cNvSpPr>
          <p:nvPr/>
        </p:nvSpPr>
        <p:spPr bwMode="auto">
          <a:xfrm>
            <a:off x="6156325" y="5949950"/>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ru-RU" altLang="ru-RU"/>
          </a:p>
        </p:txBody>
      </p:sp>
      <p:sp>
        <p:nvSpPr>
          <p:cNvPr id="1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sp>
        <p:nvSpPr>
          <p:cNvPr id="3077" name="Прямоугольник 2"/>
          <p:cNvSpPr>
            <a:spLocks noChangeArrowheads="1"/>
          </p:cNvSpPr>
          <p:nvPr/>
        </p:nvSpPr>
        <p:spPr bwMode="auto">
          <a:xfrm>
            <a:off x="539552" y="857250"/>
            <a:ext cx="8280920" cy="5392245"/>
          </a:xfrm>
          <a:prstGeom prst="rect">
            <a:avLst/>
          </a:prstGeom>
          <a:noFill/>
          <a:ln>
            <a:noFill/>
          </a:ln>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342900" indent="-342900" algn="ctr" eaLnBrk="1" hangingPunct="1">
              <a:spcBef>
                <a:spcPct val="0"/>
              </a:spcBef>
              <a:buFont typeface="Wingdings" panose="05000000000000000000" pitchFamily="2" charset="2"/>
              <a:buChar char="ü"/>
              <a:defRPr/>
            </a:pPr>
            <a:r>
              <a:rPr lang="ru-RU" sz="1800" dirty="0" smtClean="0"/>
              <a:t>Заказ блюд и контроль за состоянием  лицевого счета ребенка осуществляется в личном кабинете родителя на портале «Электронная школа 2.0.»</a:t>
            </a:r>
          </a:p>
          <a:p>
            <a:pPr algn="ctr" eaLnBrk="1" hangingPunct="1">
              <a:spcBef>
                <a:spcPct val="0"/>
              </a:spcBef>
              <a:buNone/>
              <a:defRPr/>
            </a:pPr>
            <a:r>
              <a:rPr lang="en-US" sz="2400" dirty="0">
                <a:hlinkClick r:id="rId4"/>
              </a:rPr>
              <a:t>https://</a:t>
            </a:r>
            <a:r>
              <a:rPr lang="en-US" sz="2400" dirty="0" smtClean="0">
                <a:hlinkClick r:id="rId4"/>
              </a:rPr>
              <a:t>cabinet.ruobr.ru</a:t>
            </a:r>
            <a:r>
              <a:rPr lang="ru-RU" sz="2400" dirty="0" smtClean="0">
                <a:hlinkClick r:id="rId4"/>
              </a:rPr>
              <a:t>/</a:t>
            </a:r>
            <a:endParaRPr lang="ru-RU" sz="2400" dirty="0" smtClean="0"/>
          </a:p>
          <a:p>
            <a:pPr marL="342900" indent="-342900" algn="ctr" eaLnBrk="1" hangingPunct="1">
              <a:spcBef>
                <a:spcPct val="0"/>
              </a:spcBef>
              <a:buFont typeface="Wingdings" panose="05000000000000000000" pitchFamily="2" charset="2"/>
              <a:buChar char="ü"/>
              <a:defRPr/>
            </a:pPr>
            <a:r>
              <a:rPr lang="ru-RU" sz="1800" dirty="0" smtClean="0"/>
              <a:t>Работа </a:t>
            </a:r>
            <a:r>
              <a:rPr lang="ru-RU" sz="1800" dirty="0"/>
              <a:t>с модулем питания возможна только в том случае, если родитель заходит в ЭЖ </a:t>
            </a:r>
            <a:r>
              <a:rPr lang="ru-RU" sz="1800" b="1" u="sng" dirty="0"/>
              <a:t>под своим собственным логином и паролем</a:t>
            </a:r>
            <a:r>
              <a:rPr lang="ru-RU" sz="1800" dirty="0"/>
              <a:t>, а не под логином и паролем ученика. </a:t>
            </a:r>
            <a:endParaRPr lang="ru-RU" sz="1800" dirty="0" smtClean="0"/>
          </a:p>
          <a:p>
            <a:pPr marL="342900" indent="-342900" algn="ctr" eaLnBrk="1" hangingPunct="1">
              <a:spcBef>
                <a:spcPct val="0"/>
              </a:spcBef>
              <a:buFont typeface="Wingdings" panose="05000000000000000000" pitchFamily="2" charset="2"/>
              <a:buChar char="ü"/>
              <a:defRPr/>
            </a:pPr>
            <a:r>
              <a:rPr lang="ru-RU" sz="1800" dirty="0" smtClean="0"/>
              <a:t>На </a:t>
            </a:r>
            <a:r>
              <a:rPr lang="ru-RU" sz="1800" dirty="0"/>
              <a:t>начальной странице родитель видит сводную информацию о питании </a:t>
            </a:r>
            <a:r>
              <a:rPr lang="ru-RU" sz="1800" dirty="0" smtClean="0"/>
              <a:t>ребенка.</a:t>
            </a:r>
          </a:p>
          <a:p>
            <a:pPr marL="342900" indent="-342900" algn="ctr" eaLnBrk="1" hangingPunct="1">
              <a:spcBef>
                <a:spcPct val="0"/>
              </a:spcBef>
              <a:buFont typeface="Wingdings" panose="05000000000000000000" pitchFamily="2" charset="2"/>
              <a:buChar char="ü"/>
              <a:defRPr/>
            </a:pPr>
            <a:endParaRPr lang="ru-RU" sz="1800" dirty="0"/>
          </a:p>
          <a:p>
            <a:pPr marL="342900" indent="-342900" algn="ctr" eaLnBrk="1" hangingPunct="1">
              <a:spcBef>
                <a:spcPct val="0"/>
              </a:spcBef>
              <a:buFont typeface="Wingdings" panose="05000000000000000000" pitchFamily="2" charset="2"/>
              <a:buChar char="ü"/>
              <a:defRPr/>
            </a:pPr>
            <a:r>
              <a:rPr lang="ru-RU" sz="1800" b="1" u="sng" dirty="0" smtClean="0"/>
              <a:t>Родитель </a:t>
            </a:r>
            <a:r>
              <a:rPr lang="ru-RU" sz="1800" b="1" u="sng" dirty="0"/>
              <a:t>в модуле «Питание» может: </a:t>
            </a:r>
          </a:p>
          <a:p>
            <a:r>
              <a:rPr lang="ru-RU" sz="1800" dirty="0"/>
              <a:t> </a:t>
            </a:r>
            <a:r>
              <a:rPr lang="ru-RU" sz="1800" dirty="0" smtClean="0"/>
              <a:t>просматривать </a:t>
            </a:r>
            <a:r>
              <a:rPr lang="ru-RU" sz="1800" dirty="0"/>
              <a:t>информацию о меню на ближайшие дни; </a:t>
            </a:r>
          </a:p>
          <a:p>
            <a:r>
              <a:rPr lang="ru-RU" sz="1800" dirty="0" smtClean="0"/>
              <a:t> просматривать </a:t>
            </a:r>
            <a:r>
              <a:rPr lang="ru-RU" sz="1800" dirty="0"/>
              <a:t>информацию о зачислении и списании денег со своего лицевого счета; </a:t>
            </a:r>
          </a:p>
          <a:p>
            <a:r>
              <a:rPr lang="ru-RU" sz="1800" dirty="0" smtClean="0"/>
              <a:t> </a:t>
            </a:r>
            <a:r>
              <a:rPr lang="ru-RU" sz="1800" dirty="0"/>
              <a:t>совершать заказы на питание своего ребенка; </a:t>
            </a:r>
          </a:p>
          <a:p>
            <a:r>
              <a:rPr lang="ru-RU" sz="1800" dirty="0" smtClean="0"/>
              <a:t> </a:t>
            </a:r>
            <a:r>
              <a:rPr lang="ru-RU" sz="1800" dirty="0"/>
              <a:t>совершать отмену питания</a:t>
            </a:r>
            <a:r>
              <a:rPr lang="ru-RU" sz="1800" dirty="0" smtClean="0"/>
              <a:t>.</a:t>
            </a:r>
            <a:endParaRPr lang="ru-RU" altLang="ru-RU" sz="1800" b="1" dirty="0" smtClean="0">
              <a:latin typeface="Times New Roman" pitchFamily="18" charset="0"/>
              <a:cs typeface="Times New Roman" pitchFamily="18" charset="0"/>
            </a:endParaRPr>
          </a:p>
          <a:p>
            <a:pPr marL="342900" indent="-342900" algn="ctr" eaLnBrk="1" hangingPunct="1">
              <a:spcBef>
                <a:spcPct val="0"/>
              </a:spcBef>
              <a:buFont typeface="Wingdings" panose="05000000000000000000" pitchFamily="2" charset="2"/>
              <a:buChar char="ü"/>
              <a:defRPr/>
            </a:pPr>
            <a:endParaRPr lang="ru-RU" altLang="ru-RU" sz="1800" b="1" dirty="0">
              <a:latin typeface="Times New Roman" pitchFamily="18" charset="0"/>
              <a:cs typeface="Times New Roman" pitchFamily="18" charset="0"/>
            </a:endParaRPr>
          </a:p>
          <a:p>
            <a:pPr marL="342900" indent="-342900" algn="ctr" eaLnBrk="1" hangingPunct="1">
              <a:spcBef>
                <a:spcPct val="0"/>
              </a:spcBef>
              <a:buFont typeface="Wingdings" panose="05000000000000000000" pitchFamily="2" charset="2"/>
              <a:buChar char="ü"/>
              <a:defRPr/>
            </a:pPr>
            <a:endParaRPr lang="ru-RU" altLang="ru-RU" sz="1800" b="1" dirty="0" smtClean="0">
              <a:latin typeface="Times New Roman" pitchFamily="18" charset="0"/>
              <a:cs typeface="Times New Roman" pitchFamily="18" charset="0"/>
            </a:endParaRPr>
          </a:p>
          <a:p>
            <a:pPr algn="ctr" eaLnBrk="1" hangingPunct="1">
              <a:spcBef>
                <a:spcPct val="0"/>
              </a:spcBef>
              <a:buNone/>
              <a:defRPr/>
            </a:pPr>
            <a:endParaRPr lang="ru-RU" altLang="ru-RU"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59619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sp>
        <p:nvSpPr>
          <p:cNvPr id="3" name="Прямоугольник 2"/>
          <p:cNvSpPr/>
          <p:nvPr/>
        </p:nvSpPr>
        <p:spPr>
          <a:xfrm>
            <a:off x="1979712" y="2420888"/>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8" name="Группа 7"/>
          <p:cNvGrpSpPr/>
          <p:nvPr/>
        </p:nvGrpSpPr>
        <p:grpSpPr>
          <a:xfrm>
            <a:off x="447674" y="1028755"/>
            <a:ext cx="8248650" cy="2076450"/>
            <a:chOff x="630237" y="3306306"/>
            <a:chExt cx="8248650" cy="2076450"/>
          </a:xfrm>
        </p:grpSpPr>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237" y="3306306"/>
              <a:ext cx="8248650" cy="2076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Прямоугольник 9"/>
            <p:cNvSpPr/>
            <p:nvPr/>
          </p:nvSpPr>
          <p:spPr>
            <a:xfrm>
              <a:off x="7524328" y="3719572"/>
              <a:ext cx="989434" cy="4295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6869908" y="3306306"/>
              <a:ext cx="1573274" cy="369332"/>
            </a:xfrm>
            <a:prstGeom prst="rect">
              <a:avLst/>
            </a:prstGeom>
            <a:noFill/>
          </p:spPr>
          <p:txBody>
            <a:bodyPr wrap="square" rtlCol="0">
              <a:spAutoFit/>
            </a:bodyPr>
            <a:lstStyle/>
            <a:p>
              <a:r>
                <a:rPr lang="ru-RU" sz="900" dirty="0" smtClean="0"/>
                <a:t>Номер лицевого счета ребенка, для пополнения.*</a:t>
              </a:r>
              <a:endParaRPr lang="ru-RU" sz="900" dirty="0"/>
            </a:p>
          </p:txBody>
        </p:sp>
        <p:sp>
          <p:nvSpPr>
            <p:cNvPr id="12" name="Прямоугольная выноска 11"/>
            <p:cNvSpPr/>
            <p:nvPr/>
          </p:nvSpPr>
          <p:spPr>
            <a:xfrm>
              <a:off x="6868987" y="3747609"/>
              <a:ext cx="1611682" cy="401471"/>
            </a:xfrm>
            <a:prstGeom prst="wedgeRectCallout">
              <a:avLst>
                <a:gd name="adj1" fmla="val -82341"/>
                <a:gd name="adj2" fmla="val 271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p:cNvSpPr txBox="1"/>
            <p:nvPr/>
          </p:nvSpPr>
          <p:spPr>
            <a:xfrm>
              <a:off x="6918033" y="3779748"/>
              <a:ext cx="1218484" cy="230832"/>
            </a:xfrm>
            <a:prstGeom prst="rect">
              <a:avLst/>
            </a:prstGeom>
            <a:noFill/>
          </p:spPr>
          <p:txBody>
            <a:bodyPr wrap="square" rtlCol="0">
              <a:spAutoFit/>
            </a:bodyPr>
            <a:lstStyle/>
            <a:p>
              <a:r>
                <a:rPr lang="ru-RU" sz="900" dirty="0" smtClean="0"/>
                <a:t>Баланс счета </a:t>
              </a:r>
              <a:endParaRPr lang="ru-RU" sz="900" dirty="0"/>
            </a:p>
          </p:txBody>
        </p:sp>
        <p:sp>
          <p:nvSpPr>
            <p:cNvPr id="14" name="Прямоугольная выноска 13"/>
            <p:cNvSpPr/>
            <p:nvPr/>
          </p:nvSpPr>
          <p:spPr>
            <a:xfrm>
              <a:off x="6918033" y="4653136"/>
              <a:ext cx="1573274" cy="540640"/>
            </a:xfrm>
            <a:prstGeom prst="wedgeRectCallout">
              <a:avLst>
                <a:gd name="adj1" fmla="val -102854"/>
                <a:gd name="adj2" fmla="val -1129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7037601" y="4653136"/>
              <a:ext cx="1476161" cy="507831"/>
            </a:xfrm>
            <a:prstGeom prst="rect">
              <a:avLst/>
            </a:prstGeom>
            <a:noFill/>
          </p:spPr>
          <p:txBody>
            <a:bodyPr wrap="square" rtlCol="0">
              <a:spAutoFit/>
            </a:bodyPr>
            <a:lstStyle/>
            <a:p>
              <a:r>
                <a:rPr lang="ru-RU" sz="900" dirty="0" smtClean="0"/>
                <a:t>Если вы имеете льготы, проверьте, чтоб поле было заполнено.**</a:t>
              </a:r>
              <a:endParaRPr lang="ru-RU" sz="900" dirty="0"/>
            </a:p>
          </p:txBody>
        </p:sp>
      </p:grpSp>
      <p:sp>
        <p:nvSpPr>
          <p:cNvPr id="17" name="Прямоугольная выноска 16"/>
          <p:cNvSpPr/>
          <p:nvPr/>
        </p:nvSpPr>
        <p:spPr>
          <a:xfrm>
            <a:off x="6686425" y="1052736"/>
            <a:ext cx="1611681" cy="462625"/>
          </a:xfrm>
          <a:prstGeom prst="wedgeRectCallout">
            <a:avLst>
              <a:gd name="adj1" fmla="val -93040"/>
              <a:gd name="adj2" fmla="val 684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447674" y="3284984"/>
            <a:ext cx="8248650" cy="1477328"/>
          </a:xfrm>
          <a:prstGeom prst="rect">
            <a:avLst/>
          </a:prstGeom>
        </p:spPr>
        <p:txBody>
          <a:bodyPr wrap="square">
            <a:spAutoFit/>
          </a:bodyPr>
          <a:lstStyle/>
          <a:p>
            <a:pPr marL="342900" indent="-342900" algn="ctr">
              <a:spcBef>
                <a:spcPct val="0"/>
              </a:spcBef>
              <a:buFont typeface="Wingdings" panose="05000000000000000000" pitchFamily="2" charset="2"/>
              <a:buChar char="ü"/>
              <a:defRPr/>
            </a:pPr>
            <a:r>
              <a:rPr lang="ru-RU" altLang="ru-RU" b="1" dirty="0">
                <a:latin typeface="Times New Roman" pitchFamily="18" charset="0"/>
                <a:cs typeface="Times New Roman" pitchFamily="18" charset="0"/>
              </a:rPr>
              <a:t>* Если у вас 2 и более детей, у каждого ребенка будет свой индивидуальный счет.</a:t>
            </a:r>
          </a:p>
          <a:p>
            <a:pPr marL="342900" indent="-342900" algn="ctr">
              <a:spcBef>
                <a:spcPct val="0"/>
              </a:spcBef>
              <a:buFont typeface="Wingdings" panose="05000000000000000000" pitchFamily="2" charset="2"/>
              <a:buChar char="ü"/>
              <a:defRPr/>
            </a:pPr>
            <a:r>
              <a:rPr lang="ru-RU" altLang="ru-RU" b="1" dirty="0">
                <a:latin typeface="Times New Roman" pitchFamily="18" charset="0"/>
                <a:cs typeface="Times New Roman" pitchFamily="18" charset="0"/>
              </a:rPr>
              <a:t>** Справки на предоставление субсидии необходимо предоставлять классному руководителю. Проверяйте срок действия своих справок.</a:t>
            </a:r>
          </a:p>
          <a:p>
            <a:pPr marL="342900" indent="-342900" algn="ctr">
              <a:spcBef>
                <a:spcPct val="0"/>
              </a:spcBef>
              <a:buFont typeface="Wingdings" panose="05000000000000000000" pitchFamily="2" charset="2"/>
              <a:buChar char="ü"/>
              <a:defRPr/>
            </a:pPr>
            <a:endParaRPr lang="ru-RU" altLang="ru-RU" b="1" dirty="0">
              <a:latin typeface="Times New Roman" pitchFamily="18" charset="0"/>
              <a:cs typeface="Times New Roman" pitchFamily="18" charset="0"/>
            </a:endParaRPr>
          </a:p>
        </p:txBody>
      </p:sp>
      <p:sp>
        <p:nvSpPr>
          <p:cNvPr id="18" name="Прямоугольник 17"/>
          <p:cNvSpPr/>
          <p:nvPr/>
        </p:nvSpPr>
        <p:spPr>
          <a:xfrm>
            <a:off x="588032" y="5013176"/>
            <a:ext cx="8248650" cy="369332"/>
          </a:xfrm>
          <a:prstGeom prst="rect">
            <a:avLst/>
          </a:prstGeom>
        </p:spPr>
        <p:txBody>
          <a:bodyPr wrap="square">
            <a:spAutoFit/>
          </a:bodyPr>
          <a:lstStyle/>
          <a:p>
            <a:pPr marL="342900" indent="-342900" algn="ctr">
              <a:spcBef>
                <a:spcPct val="0"/>
              </a:spcBef>
              <a:buFont typeface="Wingdings" panose="05000000000000000000" pitchFamily="2" charset="2"/>
              <a:buChar char="ü"/>
              <a:defRPr/>
            </a:pPr>
            <a:r>
              <a:rPr lang="ru-RU" altLang="ru-RU" dirty="0" smtClean="0">
                <a:latin typeface="Times New Roman" pitchFamily="18" charset="0"/>
                <a:cs typeface="Times New Roman" pitchFamily="18" charset="0"/>
              </a:rPr>
              <a:t>Для получения более полного доступа нажмите «ПОДРОБНЕЕ»</a:t>
            </a:r>
            <a:endParaRPr lang="ru-RU" alt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76439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3077" name="Прямоугольник 2"/>
          <p:cNvSpPr>
            <a:spLocks noChangeArrowheads="1"/>
          </p:cNvSpPr>
          <p:nvPr/>
        </p:nvSpPr>
        <p:spPr bwMode="auto">
          <a:xfrm>
            <a:off x="0" y="857250"/>
            <a:ext cx="9144000" cy="1477328"/>
          </a:xfrm>
          <a:prstGeom prst="rect">
            <a:avLst/>
          </a:prstGeom>
          <a:noFill/>
          <a:ln>
            <a:noFill/>
          </a:ln>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342900" indent="-342900" algn="ctr" eaLnBrk="1" hangingPunct="1">
              <a:spcBef>
                <a:spcPct val="0"/>
              </a:spcBef>
              <a:buFont typeface="Wingdings" panose="05000000000000000000" pitchFamily="2" charset="2"/>
              <a:buChar char="ü"/>
              <a:defRPr/>
            </a:pPr>
            <a:r>
              <a:rPr lang="ru-RU" sz="1800" b="1" dirty="0" smtClean="0">
                <a:latin typeface="Times New Roman" pitchFamily="18" charset="0"/>
                <a:cs typeface="Times New Roman" pitchFamily="18" charset="0"/>
              </a:rPr>
              <a:t>Переходим на страницу календаря питания.</a:t>
            </a:r>
          </a:p>
          <a:p>
            <a:pPr marL="342900" indent="-342900" algn="ctr" eaLnBrk="1" hangingPunct="1">
              <a:spcBef>
                <a:spcPct val="0"/>
              </a:spcBef>
              <a:buFont typeface="Wingdings" panose="05000000000000000000" pitchFamily="2" charset="2"/>
              <a:buChar char="ü"/>
              <a:defRPr/>
            </a:pPr>
            <a:r>
              <a:rPr lang="ru-RU" sz="1800" dirty="0"/>
              <a:t>В календаре питания родитель видит фактическое питание своего ребенка (отмеченное классным руководителем) в прошедшие дни, а также имеет возможность сделать заказ.</a:t>
            </a:r>
          </a:p>
          <a:p>
            <a:pPr marL="342900" indent="-342900" algn="ctr" eaLnBrk="1" hangingPunct="1">
              <a:spcBef>
                <a:spcPct val="0"/>
              </a:spcBef>
              <a:buFont typeface="Wingdings" panose="05000000000000000000" pitchFamily="2" charset="2"/>
              <a:buChar char="ü"/>
              <a:defRPr/>
            </a:pPr>
            <a:endParaRPr lang="ru-RU" sz="1800" b="1" dirty="0" smtClean="0">
              <a:latin typeface="Times New Roman" pitchFamily="18" charset="0"/>
              <a:cs typeface="Times New Roman" pitchFamily="18" charset="0"/>
            </a:endParaRPr>
          </a:p>
        </p:txBody>
      </p:sp>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11760" y="2116729"/>
            <a:ext cx="4680520" cy="4460148"/>
          </a:xfrm>
          <a:prstGeom prst="rect">
            <a:avLst/>
          </a:prstGeom>
        </p:spPr>
      </p:pic>
      <p:sp>
        <p:nvSpPr>
          <p:cNvPr id="3" name="Прямоугольник 2"/>
          <p:cNvSpPr/>
          <p:nvPr/>
        </p:nvSpPr>
        <p:spPr>
          <a:xfrm>
            <a:off x="1979712" y="2420888"/>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93239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3077" name="Прямоугольник 2"/>
          <p:cNvSpPr>
            <a:spLocks noChangeArrowheads="1"/>
          </p:cNvSpPr>
          <p:nvPr/>
        </p:nvSpPr>
        <p:spPr bwMode="auto">
          <a:xfrm>
            <a:off x="107504" y="857250"/>
            <a:ext cx="8928992" cy="707886"/>
          </a:xfrm>
          <a:prstGeom prst="rect">
            <a:avLst/>
          </a:prstGeom>
          <a:noFill/>
          <a:ln>
            <a:noFill/>
          </a:ln>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85750" indent="-285750" algn="ctr">
              <a:defRPr/>
            </a:pPr>
            <a:r>
              <a:rPr lang="ru-RU" sz="2000" b="1" dirty="0" smtClean="0">
                <a:latin typeface="Times New Roman" pitchFamily="18" charset="0"/>
                <a:cs typeface="Times New Roman" pitchFamily="18" charset="0"/>
              </a:rPr>
              <a:t>Для начала работы с календарем питания, необходимо установить комплекс питания по умолчанию.</a:t>
            </a:r>
          </a:p>
        </p:txBody>
      </p:sp>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00" y="1565135"/>
            <a:ext cx="6177392" cy="3566329"/>
          </a:xfrm>
          <a:prstGeom prst="rect">
            <a:avLst/>
          </a:prstGeom>
        </p:spPr>
      </p:pic>
      <p:sp>
        <p:nvSpPr>
          <p:cNvPr id="4" name="TextBox 3"/>
          <p:cNvSpPr txBox="1"/>
          <p:nvPr/>
        </p:nvSpPr>
        <p:spPr>
          <a:xfrm>
            <a:off x="6848636" y="1789543"/>
            <a:ext cx="1827820" cy="2400657"/>
          </a:xfrm>
          <a:prstGeom prst="rect">
            <a:avLst/>
          </a:prstGeom>
          <a:noFill/>
        </p:spPr>
        <p:txBody>
          <a:bodyPr wrap="square" rtlCol="0">
            <a:spAutoFit/>
          </a:bodyPr>
          <a:lstStyle/>
          <a:p>
            <a:r>
              <a:rPr lang="ru-RU" sz="1000" dirty="0" smtClean="0"/>
              <a:t>При установке комплекса по умолчанию обратите внимание на то, что комплексы рассчитаны на определенный возраст детей.  Огромная просьба учитывать этот момент при установке комплекса по умолчанию. </a:t>
            </a:r>
          </a:p>
          <a:p>
            <a:endParaRPr lang="ru-RU" sz="1000" dirty="0" smtClean="0"/>
          </a:p>
          <a:p>
            <a:r>
              <a:rPr lang="ru-RU" sz="1000" dirty="0" smtClean="0"/>
              <a:t>Завтрак </a:t>
            </a:r>
            <a:r>
              <a:rPr lang="ru-RU" sz="1000" dirty="0"/>
              <a:t>"</a:t>
            </a:r>
            <a:r>
              <a:rPr lang="ru-RU" sz="1000" dirty="0" smtClean="0"/>
              <a:t>Школьный» – для начальной школы (1-4 классы)</a:t>
            </a:r>
          </a:p>
          <a:p>
            <a:endParaRPr lang="ru-RU" sz="1000" dirty="0"/>
          </a:p>
          <a:p>
            <a:r>
              <a:rPr lang="ru-RU" sz="1000" dirty="0"/>
              <a:t>Завтрак "Гимназический" </a:t>
            </a:r>
            <a:r>
              <a:rPr lang="ru-RU" sz="1000" dirty="0" smtClean="0"/>
              <a:t>– для 5-11 классов.</a:t>
            </a:r>
            <a:endParaRPr lang="ru-RU" sz="1000" dirty="0"/>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848" y="5131464"/>
            <a:ext cx="5987296" cy="1534393"/>
          </a:xfrm>
          <a:prstGeom prst="rect">
            <a:avLst/>
          </a:prstGeom>
          <a:ln w="3175">
            <a:solidFill>
              <a:schemeClr val="tx1"/>
            </a:solidFill>
          </a:ln>
        </p:spPr>
      </p:pic>
      <p:sp>
        <p:nvSpPr>
          <p:cNvPr id="10" name="Прямоугольная выноска 9"/>
          <p:cNvSpPr/>
          <p:nvPr/>
        </p:nvSpPr>
        <p:spPr>
          <a:xfrm>
            <a:off x="6740624" y="1717536"/>
            <a:ext cx="2016224" cy="2698560"/>
          </a:xfrm>
          <a:prstGeom prst="wedgeRectCallout">
            <a:avLst>
              <a:gd name="adj1" fmla="val -235302"/>
              <a:gd name="adj2" fmla="val -4929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ая выноска 2"/>
          <p:cNvSpPr/>
          <p:nvPr/>
        </p:nvSpPr>
        <p:spPr>
          <a:xfrm>
            <a:off x="6740624" y="4869160"/>
            <a:ext cx="2016224" cy="1816604"/>
          </a:xfrm>
          <a:prstGeom prst="wedgeRectCallout">
            <a:avLst>
              <a:gd name="adj1" fmla="val -217076"/>
              <a:gd name="adj2" fmla="val 362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6848636" y="5114955"/>
            <a:ext cx="1827820" cy="1323439"/>
          </a:xfrm>
          <a:prstGeom prst="rect">
            <a:avLst/>
          </a:prstGeom>
          <a:noFill/>
        </p:spPr>
        <p:txBody>
          <a:bodyPr wrap="square" rtlCol="0">
            <a:spAutoFit/>
          </a:bodyPr>
          <a:lstStyle/>
          <a:p>
            <a:r>
              <a:rPr lang="ru-RU" sz="1000" dirty="0" smtClean="0"/>
              <a:t>Поскольку система работает в тестовом режиме, комплексы могут меняться. Обращайте на это внимание. </a:t>
            </a:r>
          </a:p>
          <a:p>
            <a:r>
              <a:rPr lang="ru-RU" sz="1000" dirty="0" smtClean="0"/>
              <a:t>И отнеситесь с пониманием к техническим сложностям запуска системы питания. </a:t>
            </a:r>
          </a:p>
          <a:p>
            <a:endParaRPr lang="ru-RU" sz="1000" dirty="0" smtClean="0"/>
          </a:p>
        </p:txBody>
      </p:sp>
    </p:spTree>
    <p:extLst>
      <p:ext uri="{BB962C8B-B14F-4D97-AF65-F5344CB8AC3E}">
        <p14:creationId xmlns:p14="http://schemas.microsoft.com/office/powerpoint/2010/main" val="1143760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15" name="Подзаголовок 2"/>
          <p:cNvSpPr txBox="1">
            <a:spLocks/>
          </p:cNvSpPr>
          <p:nvPr/>
        </p:nvSpPr>
        <p:spPr bwMode="auto">
          <a:xfrm>
            <a:off x="483708" y="26326"/>
            <a:ext cx="8362255" cy="810287"/>
          </a:xfrm>
          <a:prstGeom prst="rect">
            <a:avLst/>
          </a:prstGeom>
          <a:noFill/>
          <a:ln w="9525">
            <a:noFill/>
            <a:miter lim="800000"/>
            <a:headEnd/>
            <a:tailEnd/>
          </a:ln>
        </p:spPr>
        <p:txBody>
          <a:bodyPr>
            <a:normAutofit/>
          </a:bodyPr>
          <a:lstStyle/>
          <a:p>
            <a:pPr marL="342900" indent="-342900" algn="ctr" fontAlgn="auto">
              <a:spcBef>
                <a:spcPct val="20000"/>
              </a:spcBef>
              <a:spcAft>
                <a:spcPts val="0"/>
              </a:spcAft>
              <a:buFont typeface="Arial" pitchFamily="34" charset="0"/>
              <a:buNone/>
              <a:defRPr/>
            </a:pPr>
            <a:endParaRPr lang="ru-RU" sz="3200" b="1" dirty="0">
              <a:solidFill>
                <a:schemeClr val="bg1"/>
              </a:solidFill>
              <a:cs typeface="Arial" pitchFamily="34" charset="0"/>
            </a:endParaRPr>
          </a:p>
        </p:txBody>
      </p:sp>
      <p:sp>
        <p:nvSpPr>
          <p:cNvPr id="2" name="AutoShape 2" descr="https://korolev-school10.nethouse.ru/static/img/0000/0004/9526/49526564.pqfrq1aex8.W665.jpg"/>
          <p:cNvSpPr>
            <a:spLocks noChangeAspect="1" noChangeArrowheads="1"/>
          </p:cNvSpPr>
          <p:nvPr/>
        </p:nvSpPr>
        <p:spPr bwMode="auto">
          <a:xfrm>
            <a:off x="155575" y="-525463"/>
            <a:ext cx="3286125" cy="1095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Заказ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13" name="Рисунок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00" y="980729"/>
            <a:ext cx="4989126" cy="2880320"/>
          </a:xfrm>
          <a:prstGeom prst="rect">
            <a:avLst/>
          </a:prstGeom>
          <a:ln>
            <a:solidFill>
              <a:schemeClr val="accent1">
                <a:shade val="50000"/>
              </a:schemeClr>
            </a:solidFill>
          </a:ln>
        </p:spPr>
      </p:pic>
      <p:sp>
        <p:nvSpPr>
          <p:cNvPr id="8" name="Прямоугольник 7"/>
          <p:cNvSpPr/>
          <p:nvPr/>
        </p:nvSpPr>
        <p:spPr>
          <a:xfrm>
            <a:off x="5220071" y="1196752"/>
            <a:ext cx="2664295" cy="800219"/>
          </a:xfrm>
          <a:prstGeom prst="rect">
            <a:avLst/>
          </a:prstGeom>
        </p:spPr>
        <p:txBody>
          <a:bodyPr wrap="square">
            <a:spAutoFit/>
          </a:bodyPr>
          <a:lstStyle/>
          <a:p>
            <a:r>
              <a:rPr lang="ru-RU" sz="1400" dirty="0"/>
              <a:t>Родитель может сделать автоматический заказ на несколько дней</a:t>
            </a:r>
            <a:r>
              <a:rPr lang="ru-RU" dirty="0"/>
              <a:t>.</a:t>
            </a:r>
          </a:p>
        </p:txBody>
      </p:sp>
      <p:sp>
        <p:nvSpPr>
          <p:cNvPr id="3" name="Прямоугольная выноска 2"/>
          <p:cNvSpPr/>
          <p:nvPr/>
        </p:nvSpPr>
        <p:spPr>
          <a:xfrm>
            <a:off x="5111926" y="1196752"/>
            <a:ext cx="2844450" cy="800219"/>
          </a:xfrm>
          <a:prstGeom prst="wedgeRectCallout">
            <a:avLst>
              <a:gd name="adj1" fmla="val -112166"/>
              <a:gd name="adj2" fmla="val -526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2800" y="3933056"/>
            <a:ext cx="4989126" cy="2806492"/>
          </a:xfrm>
          <a:prstGeom prst="rect">
            <a:avLst/>
          </a:prstGeom>
          <a:ln>
            <a:solidFill>
              <a:schemeClr val="accent1">
                <a:shade val="50000"/>
              </a:schemeClr>
            </a:solidFill>
          </a:ln>
        </p:spPr>
      </p:pic>
      <p:sp>
        <p:nvSpPr>
          <p:cNvPr id="5" name="Прямоугольник 4"/>
          <p:cNvSpPr/>
          <p:nvPr/>
        </p:nvSpPr>
        <p:spPr>
          <a:xfrm>
            <a:off x="5220070" y="3212976"/>
            <a:ext cx="2736306" cy="3108543"/>
          </a:xfrm>
          <a:prstGeom prst="rect">
            <a:avLst/>
          </a:prstGeom>
        </p:spPr>
        <p:txBody>
          <a:bodyPr wrap="square">
            <a:spAutoFit/>
          </a:bodyPr>
          <a:lstStyle/>
          <a:p>
            <a:r>
              <a:rPr lang="ru-RU" sz="1400" dirty="0"/>
              <a:t>Важно помнить, что назначение комплексов производится заблаговременно, не позднее, чем за одну неделю до предполагаемого питания. Это требуется для того, чтобы сотрудники комбината питания планировали закупку продуктов. Заказы питания распространяются на зеленую область календаря питания</a:t>
            </a:r>
            <a:r>
              <a:rPr lang="ru-RU" sz="1400" dirty="0" smtClean="0"/>
              <a:t>.</a:t>
            </a:r>
          </a:p>
          <a:p>
            <a:r>
              <a:rPr lang="ru-RU" sz="1400" b="1" u="sng" dirty="0" smtClean="0"/>
              <a:t>Заказ на следующую неделю осуществляется до 12.00 среды предшествующей недели</a:t>
            </a:r>
            <a:r>
              <a:rPr lang="ru-RU" sz="1400" dirty="0" smtClean="0"/>
              <a:t>.</a:t>
            </a:r>
            <a:endParaRPr lang="ru-RU" sz="1400" dirty="0"/>
          </a:p>
        </p:txBody>
      </p:sp>
      <p:sp>
        <p:nvSpPr>
          <p:cNvPr id="6" name="Прямоугольная выноска 5"/>
          <p:cNvSpPr/>
          <p:nvPr/>
        </p:nvSpPr>
        <p:spPr>
          <a:xfrm>
            <a:off x="5220070" y="3212976"/>
            <a:ext cx="2736306" cy="3240360"/>
          </a:xfrm>
          <a:prstGeom prst="wedgeRectCallout">
            <a:avLst>
              <a:gd name="adj1" fmla="val -167619"/>
              <a:gd name="adj2" fmla="val -1477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65560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15" name="Подзаголовок 2"/>
          <p:cNvSpPr txBox="1">
            <a:spLocks/>
          </p:cNvSpPr>
          <p:nvPr/>
        </p:nvSpPr>
        <p:spPr bwMode="auto">
          <a:xfrm>
            <a:off x="483708" y="26326"/>
            <a:ext cx="8362255" cy="810287"/>
          </a:xfrm>
          <a:prstGeom prst="rect">
            <a:avLst/>
          </a:prstGeom>
          <a:noFill/>
          <a:ln w="9525">
            <a:noFill/>
            <a:miter lim="800000"/>
            <a:headEnd/>
            <a:tailEnd/>
          </a:ln>
        </p:spPr>
        <p:txBody>
          <a:bodyPr>
            <a:normAutofit/>
          </a:bodyPr>
          <a:lstStyle/>
          <a:p>
            <a:pPr marL="342900" indent="-342900" algn="ctr" fontAlgn="auto">
              <a:spcBef>
                <a:spcPct val="20000"/>
              </a:spcBef>
              <a:spcAft>
                <a:spcPts val="0"/>
              </a:spcAft>
              <a:buFont typeface="Arial" pitchFamily="34" charset="0"/>
              <a:buNone/>
              <a:defRPr/>
            </a:pPr>
            <a:endParaRPr lang="ru-RU" sz="3200" b="1" dirty="0">
              <a:solidFill>
                <a:schemeClr val="bg1"/>
              </a:solidFill>
              <a:cs typeface="Arial" pitchFamily="34" charset="0"/>
            </a:endParaRPr>
          </a:p>
        </p:txBody>
      </p:sp>
      <p:sp>
        <p:nvSpPr>
          <p:cNvPr id="6" name="Прямоугольник 5"/>
          <p:cNvSpPr/>
          <p:nvPr/>
        </p:nvSpPr>
        <p:spPr>
          <a:xfrm>
            <a:off x="98995" y="980728"/>
            <a:ext cx="8946009" cy="1323439"/>
          </a:xfrm>
          <a:prstGeom prst="rect">
            <a:avLst/>
          </a:prstGeom>
        </p:spPr>
        <p:txBody>
          <a:bodyPr wrap="square">
            <a:spAutoFit/>
          </a:bodyPr>
          <a:lstStyle/>
          <a:p>
            <a:pPr algn="ctr">
              <a:defRPr/>
            </a:pPr>
            <a:r>
              <a:rPr lang="ru-RU" sz="2000" b="1" i="1" u="sng" dirty="0" smtClean="0">
                <a:latin typeface="Times New Roman" panose="02020603050405020304" pitchFamily="18" charset="0"/>
                <a:cs typeface="Times New Roman" panose="02020603050405020304" pitchFamily="18" charset="0"/>
              </a:rPr>
              <a:t>Отменить питание возможно в срок </a:t>
            </a:r>
          </a:p>
          <a:p>
            <a:pPr algn="ctr">
              <a:defRPr/>
            </a:pPr>
            <a:r>
              <a:rPr lang="ru-RU" sz="2000" b="1" i="1" u="sng" dirty="0" smtClean="0">
                <a:latin typeface="Times New Roman" panose="02020603050405020304" pitchFamily="18" charset="0"/>
                <a:cs typeface="Times New Roman" panose="02020603050405020304" pitchFamily="18" charset="0"/>
              </a:rPr>
              <a:t>до 8.00 дня, когда ребенок не будет питаться.</a:t>
            </a:r>
          </a:p>
          <a:p>
            <a:pPr algn="just">
              <a:defRPr/>
            </a:pPr>
            <a:r>
              <a:rPr lang="ru-RU" sz="2000" dirty="0" smtClean="0">
                <a:latin typeface="Times New Roman" panose="02020603050405020304" pitchFamily="18" charset="0"/>
                <a:cs typeface="Times New Roman" panose="02020603050405020304" pitchFamily="18" charset="0"/>
              </a:rPr>
              <a:t>Для этого необходимо выбрать день, предполагаемой отмены питания и нажать кнопочку «ОТМЕНИТЬ»</a:t>
            </a:r>
            <a:endParaRPr lang="ru-RU" sz="2000" dirty="0">
              <a:latin typeface="Times New Roman" panose="02020603050405020304" pitchFamily="18" charset="0"/>
              <a:cs typeface="Times New Roman" panose="02020603050405020304" pitchFamily="18" charset="0"/>
            </a:endParaRPr>
          </a:p>
        </p:txBody>
      </p:sp>
      <p:sp>
        <p:nvSpPr>
          <p:cNvPr id="7" name="Подзаголовок 2"/>
          <p:cNvSpPr txBox="1">
            <a:spLocks/>
          </p:cNvSpPr>
          <p:nvPr/>
        </p:nvSpPr>
        <p:spPr bwMode="auto">
          <a:xfrm>
            <a:off x="827584" y="191756"/>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Отмена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39752" y="2492896"/>
            <a:ext cx="4940781" cy="3818568"/>
          </a:xfrm>
          <a:prstGeom prst="rect">
            <a:avLst/>
          </a:prstGeom>
        </p:spPr>
      </p:pic>
      <p:sp>
        <p:nvSpPr>
          <p:cNvPr id="3" name="Прямоугольник 2"/>
          <p:cNvSpPr/>
          <p:nvPr/>
        </p:nvSpPr>
        <p:spPr>
          <a:xfrm>
            <a:off x="3635896" y="2996952"/>
            <a:ext cx="1028939"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ая выноска 3"/>
          <p:cNvSpPr/>
          <p:nvPr/>
        </p:nvSpPr>
        <p:spPr>
          <a:xfrm>
            <a:off x="1259632" y="1916832"/>
            <a:ext cx="1800200" cy="387335"/>
          </a:xfrm>
          <a:prstGeom prst="wedgeRectCallout">
            <a:avLst>
              <a:gd name="adj1" fmla="val 156236"/>
              <a:gd name="adj2" fmla="val 1972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8164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420</Words>
  <Application>Microsoft Office PowerPoint</Application>
  <PresentationFormat>Экран (4:3)</PresentationFormat>
  <Paragraphs>50</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 В. Морозова</dc:creator>
  <cp:lastModifiedBy>kuklintnec@outlook.com</cp:lastModifiedBy>
  <cp:revision>20</cp:revision>
  <dcterms:created xsi:type="dcterms:W3CDTF">2018-01-10T05:51:15Z</dcterms:created>
  <dcterms:modified xsi:type="dcterms:W3CDTF">2018-03-28T02:52:26Z</dcterms:modified>
</cp:coreProperties>
</file>